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4"/>
  </p:notesMasterIdLst>
  <p:handoutMasterIdLst>
    <p:handoutMasterId r:id="rId25"/>
  </p:handoutMasterIdLst>
  <p:sldIdLst>
    <p:sldId id="256" r:id="rId8"/>
    <p:sldId id="271" r:id="rId9"/>
    <p:sldId id="359" r:id="rId10"/>
    <p:sldId id="358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55" r:id="rId19"/>
    <p:sldId id="356" r:id="rId20"/>
    <p:sldId id="367" r:id="rId21"/>
    <p:sldId id="352" r:id="rId22"/>
    <p:sldId id="305" r:id="rId23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er Cantrell" initials="CC" lastIdx="1" clrIdx="0">
    <p:extLst>
      <p:ext uri="{19B8F6BF-5375-455C-9EA6-DF929625EA0E}">
        <p15:presenceInfo xmlns:p15="http://schemas.microsoft.com/office/powerpoint/2012/main" userId="0a3921c27bcf8d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7F0055"/>
    <a:srgbClr val="00C000"/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0" autoAdjust="0"/>
    <p:restoredTop sz="71515" autoAdjust="0"/>
  </p:normalViewPr>
  <p:slideViewPr>
    <p:cSldViewPr>
      <p:cViewPr varScale="1">
        <p:scale>
          <a:sx n="104" d="100"/>
          <a:sy n="104" d="100"/>
        </p:scale>
        <p:origin x="504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56"/>
    </p:cViewPr>
  </p:outlineViewPr>
  <p:notesTextViewPr>
    <p:cViewPr>
      <p:scale>
        <a:sx n="3" d="2"/>
        <a:sy n="3" d="2"/>
      </p:scale>
      <p:origin x="0" y="0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DC9F07-41B7-400B-BE63-4FF003BDA9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Database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4257F-C598-4063-95E4-6153EFD75B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673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267FA5E1-C9C8-4E37-9952-831FB29BD504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F9D47-3F66-4E6E-BC4B-D6EFACDD77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932A3-8367-4B3D-A6EF-B40DEEE180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673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B25DA727-4E9D-4984-95FA-DDDFC31EA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3174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Database Overview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/>
              <a:t>The Evolution of Object Oriented Programming.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It’s a warm summer evening circa 1972. Dennis Ritchie takes a break from writing the C programming language and sips a </a:t>
            </a:r>
            <a:r>
              <a:rPr lang="en-US" baseline="0" dirty="0" err="1"/>
              <a:t>lemonaid</a:t>
            </a:r>
            <a:r>
              <a:rPr lang="en-US" baseline="0" dirty="0"/>
              <a:t>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Actually, the roots of OO go back to the 1960s with </a:t>
            </a:r>
            <a:r>
              <a:rPr lang="en-US" baseline="0" dirty="0" err="1"/>
              <a:t>Simula</a:t>
            </a:r>
            <a:r>
              <a:rPr lang="en-US" baseline="0" dirty="0"/>
              <a:t>. But we’ll jump into our tale of OO with C and C++. And from here we’ll witness the rise of the three major tenets of OO: Encapsulation, Inheritance, and Polymorphism.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We’ll take a quick peek under the covers and see how the computer works and how the mechanics of OO are implemented.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We’ll go fast in this lesson, but don’t panic. The rest of the lessons in this course dive into these OO topics at a slower pace. Knowing a little about how your program really works its magic makes you a better programmer. And hopefully, this journey will be a fun one. It’s one of my favorite topics!</a:t>
            </a:r>
          </a:p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CC13F-4BBB-49EA-84E6-8F63BB2B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2F7CD15-55F0-4AE0-B2F1-0406630079E1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Verbs … user friendly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60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Copy this slide to inheritance. Only show first line here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27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are a couple of things to think about and/or try. This is totally optional … nothing for you to send to me.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2D21A-57F1-412E-B2BC-299D381D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C0BF5907-F0BD-45FC-B7B8-6C093E7322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some additional reading on the web. That last link is my own personal web site.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81C77-55F5-4650-ADAB-143FF407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60A22FB2-3F66-4CB5-B456-5FB2FE10DE8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29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Order of public/private?</a:t>
            </a:r>
          </a:p>
          <a:p>
            <a:pPr marL="0" indent="0">
              <a:buNone/>
            </a:pPr>
            <a:r>
              <a:rPr lang="en-US" dirty="0"/>
              <a:t>Show “</a:t>
            </a:r>
            <a:r>
              <a:rPr lang="en-US" dirty="0" err="1"/>
              <a:t>this.method</a:t>
            </a:r>
            <a:r>
              <a:rPr lang="en-US" dirty="0"/>
              <a:t>” in future slide … when “this” makes sense with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Public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Naming conventions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Creating objects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Methods and self/this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Access (public, private) Enforced at runtime. Doesn’t mean much to python.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87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Order of public/private?</a:t>
            </a:r>
          </a:p>
          <a:p>
            <a:pPr marL="0" indent="0">
              <a:buNone/>
            </a:pPr>
            <a:r>
              <a:rPr lang="en-US" dirty="0"/>
              <a:t>Show “</a:t>
            </a:r>
            <a:r>
              <a:rPr lang="en-US" dirty="0" err="1"/>
              <a:t>this.method</a:t>
            </a:r>
            <a:r>
              <a:rPr lang="en-US" dirty="0"/>
              <a:t>” in future slide … when “this” makes sense with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Public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Naming conventions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Creating objects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Methods and self/this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Access (public, private) Enforced at runtime. Doesn’t mean much to python.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30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Order of public/private?</a:t>
            </a:r>
          </a:p>
          <a:p>
            <a:pPr marL="0" indent="0">
              <a:buNone/>
            </a:pPr>
            <a:r>
              <a:rPr lang="en-US" dirty="0"/>
              <a:t>Show “</a:t>
            </a:r>
            <a:r>
              <a:rPr lang="en-US" dirty="0" err="1"/>
              <a:t>this.method</a:t>
            </a:r>
            <a:r>
              <a:rPr lang="en-US" dirty="0"/>
              <a:t>” in future slide … when “this” makes sense with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Public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Naming conventions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Creating objects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Methods and self/this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Access (public, private) Enforced at runtime. Doesn’t mean much to python.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59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33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37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cater to the user, don’t make the user dock to your clunky interface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dirty="0"/>
              <a:t>Don’t just use objects that are attributes in these examples. Use objects that do things.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Terminology: fields, instances, class, members, methods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Things we usually see: User(</a:t>
            </a:r>
            <a:r>
              <a:rPr lang="en-US" dirty="0" err="1"/>
              <a:t>name,address,phone</a:t>
            </a:r>
            <a:r>
              <a:rPr lang="en-US" dirty="0"/>
              <a:t>), Book(</a:t>
            </a:r>
            <a:r>
              <a:rPr lang="en-US" dirty="0" err="1"/>
              <a:t>isbn,author,publisher</a:t>
            </a:r>
            <a:r>
              <a:rPr lang="en-US" dirty="0"/>
              <a:t>). But what do we DO to these. Not much. Just data holders. A “true” object has behavior that we use.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Python: json, requests, files, sockets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Java: </a:t>
            </a:r>
            <a:r>
              <a:rPr lang="en-US" dirty="0" err="1"/>
              <a:t>CSVReader</a:t>
            </a:r>
            <a:r>
              <a:rPr lang="en-US" dirty="0"/>
              <a:t>, Collator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C++: &lt;random&gt;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Python List, Java </a:t>
            </a:r>
            <a:r>
              <a:rPr lang="en-US" dirty="0" err="1"/>
              <a:t>ArrayList</a:t>
            </a:r>
            <a:r>
              <a:rPr lang="en-US" dirty="0"/>
              <a:t>, C++ vector</a:t>
            </a:r>
          </a:p>
          <a:p>
            <a:pPr marL="0" indent="0">
              <a:buNone/>
            </a:pPr>
            <a:r>
              <a:rPr lang="en-US" dirty="0"/>
              <a:t>    - list (constructor, __</a:t>
            </a:r>
            <a:r>
              <a:rPr lang="en-US" dirty="0" err="1"/>
              <a:t>len</a:t>
            </a:r>
            <a:r>
              <a:rPr lang="en-US" dirty="0"/>
              <a:t>__, __reversed__, __</a:t>
            </a:r>
            <a:r>
              <a:rPr lang="en-US" dirty="0" err="1"/>
              <a:t>setitem</a:t>
            </a:r>
            <a:r>
              <a:rPr lang="en-US" dirty="0"/>
              <a:t>__, __</a:t>
            </a:r>
            <a:r>
              <a:rPr lang="en-US" dirty="0" err="1"/>
              <a:t>sizeof</a:t>
            </a:r>
            <a:r>
              <a:rPr lang="en-US" dirty="0"/>
              <a:t>__, __str__, append,__getitem__,insert,clear,copy,index,pop,remove,reverse,sort,__delitem__,__sizeof__)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4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Object Oriented 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is-the-history-of-object-oriented-programm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Object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10886"/>
            <a:ext cx="5867400" cy="25145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66FF9-F1E4-4880-99E7-B8989176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Time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3A85E-EA9E-40E5-B4C4-BE97B68FA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need for Encapsulation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32975-7536-4250-9D39-EFF231CD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4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C84E-9814-43B4-8220-3B9EC6B0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51D9F-5D91-4C3B-AC62-A0A4F500C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“Point” class has public members … for speed in the GUI library</a:t>
            </a:r>
          </a:p>
          <a:p>
            <a:r>
              <a:rPr lang="en-US" dirty="0"/>
              <a:t>C++ has “struct” … better word for these kinds of things?</a:t>
            </a:r>
          </a:p>
          <a:p>
            <a:r>
              <a:rPr lang="en-US" dirty="0"/>
              <a:t>Profile to find out</a:t>
            </a:r>
          </a:p>
          <a:p>
            <a:r>
              <a:rPr lang="en-US" dirty="0"/>
              <a:t>Need some insight into how it will be used in the future (crystal ball)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66584-A5AB-4DF0-9906-B2F9AB831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9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12A31-1A23-4809-8E8D-BDA3C551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2A2C3-76AE-4C58-8CD7-A39537A20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66750"/>
            <a:ext cx="8991600" cy="1676400"/>
          </a:xfrm>
        </p:spPr>
        <p:txBody>
          <a:bodyPr/>
          <a:lstStyle/>
          <a:p>
            <a:r>
              <a:rPr lang="en-US" dirty="0"/>
              <a:t>The “Interface” What “inside” these objects? We don’t know. We don’t care. They went to a lot of trouble to make this public interface for you. No need to open it up and dig around inside.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2CA7D-0E49-4A94-ABDA-8D8FF82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 descr="A large machine in a room&#10;&#10;Description automatically generated">
            <a:extLst>
              <a:ext uri="{FF2B5EF4-FFF2-40B4-BE49-F238E27FC236}">
                <a16:creationId xmlns:a16="http://schemas.microsoft.com/office/drawing/2014/main" id="{F4A47E85-4F49-47BB-93F8-667F765B60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82041"/>
            <a:ext cx="3886200" cy="2914650"/>
          </a:xfrm>
          <a:prstGeom prst="rect">
            <a:avLst/>
          </a:prstGeom>
        </p:spPr>
      </p:pic>
      <p:pic>
        <p:nvPicPr>
          <p:cNvPr id="8" name="Picture 7" descr="A person in a car&#10;&#10;Description automatically generated">
            <a:extLst>
              <a:ext uri="{FF2B5EF4-FFF2-40B4-BE49-F238E27FC236}">
                <a16:creationId xmlns:a16="http://schemas.microsoft.com/office/drawing/2014/main" id="{20E46273-17FF-47EF-AB7C-BC22208D22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14550"/>
            <a:ext cx="3816791" cy="2069246"/>
          </a:xfrm>
          <a:prstGeom prst="rect">
            <a:avLst/>
          </a:prstGeom>
        </p:spPr>
      </p:pic>
      <p:pic>
        <p:nvPicPr>
          <p:cNvPr id="10" name="Picture 9" descr="A person wearing a costume&#10;&#10;Description automatically generated">
            <a:extLst>
              <a:ext uri="{FF2B5EF4-FFF2-40B4-BE49-F238E27FC236}">
                <a16:creationId xmlns:a16="http://schemas.microsoft.com/office/drawing/2014/main" id="{DD0F8F8C-5EC4-43B1-84B3-094D68D5A6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327" y="1513332"/>
            <a:ext cx="3171136" cy="211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18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273D-4179-49A7-B371-FC7680F9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pic>
        <p:nvPicPr>
          <p:cNvPr id="6" name="Content Placeholder 5" descr="A picture containing chain&#10;&#10;Description automatically generated">
            <a:extLst>
              <a:ext uri="{FF2B5EF4-FFF2-40B4-BE49-F238E27FC236}">
                <a16:creationId xmlns:a16="http://schemas.microsoft.com/office/drawing/2014/main" id="{31E21576-A766-400E-A2AF-A974A2F92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609850"/>
            <a:ext cx="4724400" cy="2362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D2C74-908E-40F9-823F-EEE8C593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412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51D1-FAEC-47DB-99F4-64EDDD2EE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10E10-D0A8-4A5F-81E3-58F7F7DFF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Nouns, verbs</a:t>
            </a:r>
          </a:p>
          <a:p>
            <a:r>
              <a:rPr lang="en-US" dirty="0"/>
              <a:t>Camel case, snake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32CA1-7BDC-4401-BB85-01ED5F61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97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person, car, young, man&#10;&#10;Description automatically generated">
            <a:extLst>
              <a:ext uri="{FF2B5EF4-FFF2-40B4-BE49-F238E27FC236}">
                <a16:creationId xmlns:a16="http://schemas.microsoft.com/office/drawing/2014/main" id="{E9B9D64E-45C2-43AA-8E0C-AC0D60B750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05" y="2458311"/>
            <a:ext cx="1461094" cy="249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4617C-0695-4ACB-BB01-ABD0FAB7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290D-E309-4DAA-97EE-F440C3579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B53ADB-3F91-4F38-8999-20BE4FE30BAA}"/>
              </a:ext>
            </a:extLst>
          </p:cNvPr>
          <p:cNvSpPr txBox="1"/>
          <p:nvPr/>
        </p:nvSpPr>
        <p:spPr>
          <a:xfrm>
            <a:off x="144264" y="115349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Defining/Creating/Using Objects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57FA83-A98D-4AA7-AE1E-9BB89FEF9D54}"/>
              </a:ext>
            </a:extLst>
          </p:cNvPr>
          <p:cNvSpPr txBox="1"/>
          <p:nvPr/>
        </p:nvSpPr>
        <p:spPr>
          <a:xfrm>
            <a:off x="210275" y="348518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CBA1C-6EF8-4F70-A4B7-FDAC5F8D6AFC}"/>
              </a:ext>
            </a:extLst>
          </p:cNvPr>
          <p:cNvSpPr txBox="1"/>
          <p:nvPr/>
        </p:nvSpPr>
        <p:spPr>
          <a:xfrm>
            <a:off x="210275" y="405191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466C57-2CA6-45F8-B989-2F4C987DF41E}"/>
              </a:ext>
            </a:extLst>
          </p:cNvPr>
          <p:cNvSpPr txBox="1"/>
          <p:nvPr/>
        </p:nvSpPr>
        <p:spPr>
          <a:xfrm>
            <a:off x="231201" y="2842031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Inheritance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76A7FC-C6B6-4F5F-8888-9A17643D096F}"/>
              </a:ext>
            </a:extLst>
          </p:cNvPr>
          <p:cNvSpPr/>
          <p:nvPr/>
        </p:nvSpPr>
        <p:spPr>
          <a:xfrm>
            <a:off x="6064981" y="1206156"/>
            <a:ext cx="1828313" cy="15667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 = Point()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4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02ED5D-118F-44FD-B5B9-A9582C0242EB}"/>
              </a:ext>
            </a:extLst>
          </p:cNvPr>
          <p:cNvSpPr/>
          <p:nvPr/>
        </p:nvSpPr>
        <p:spPr>
          <a:xfrm>
            <a:off x="2092164" y="1206156"/>
            <a:ext cx="1870166" cy="15667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a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a-&gt;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4;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4;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7ADA06-EF03-4E1B-BE9A-E50BEA707C4F}"/>
              </a:ext>
            </a:extLst>
          </p:cNvPr>
          <p:cNvSpPr/>
          <p:nvPr/>
        </p:nvSpPr>
        <p:spPr>
          <a:xfrm>
            <a:off x="4117739" y="1206156"/>
            <a:ext cx="1870165" cy="1566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4;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DBA84-FFFA-416B-954D-4227AD5C65E5}"/>
              </a:ext>
            </a:extLst>
          </p:cNvPr>
          <p:cNvSpPr/>
          <p:nvPr/>
        </p:nvSpPr>
        <p:spPr>
          <a:xfrm>
            <a:off x="2092165" y="2921452"/>
            <a:ext cx="1870166" cy="3498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   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24EE6-6BB0-49F2-B6F6-A5180C30920F}"/>
              </a:ext>
            </a:extLst>
          </p:cNvPr>
          <p:cNvSpPr/>
          <p:nvPr/>
        </p:nvSpPr>
        <p:spPr>
          <a:xfrm>
            <a:off x="4117739" y="2916140"/>
            <a:ext cx="1870165" cy="3498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extends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 {</a:t>
            </a: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236A45-5AE8-43C3-8C12-CEA3F3E81211}"/>
              </a:ext>
            </a:extLst>
          </p:cNvPr>
          <p:cNvSpPr/>
          <p:nvPr/>
        </p:nvSpPr>
        <p:spPr>
          <a:xfrm>
            <a:off x="6064981" y="2916140"/>
            <a:ext cx="1828314" cy="3498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(Point):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9C91E3-8CE9-4270-BBAA-ED96373DDF79}"/>
              </a:ext>
            </a:extLst>
          </p:cNvPr>
          <p:cNvSpPr txBox="1"/>
          <p:nvPr/>
        </p:nvSpPr>
        <p:spPr>
          <a:xfrm>
            <a:off x="2038705" y="3464916"/>
            <a:ext cx="187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Must use the “virtual” keyword to create a </a:t>
            </a:r>
            <a:r>
              <a:rPr lang="en-US" sz="1200" dirty="0" err="1"/>
              <a:t>vtable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018F66-35DC-4430-89F1-EDC12B4B2F5B}"/>
              </a:ext>
            </a:extLst>
          </p:cNvPr>
          <p:cNvSpPr txBox="1"/>
          <p:nvPr/>
        </p:nvSpPr>
        <p:spPr>
          <a:xfrm>
            <a:off x="4096105" y="3472617"/>
            <a:ext cx="1870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Always uses a </a:t>
            </a:r>
            <a:r>
              <a:rPr lang="en-US" sz="1200" dirty="0" err="1"/>
              <a:t>vtable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A481D2-7C58-4BB3-BC65-4279FE2A3CCA}"/>
              </a:ext>
            </a:extLst>
          </p:cNvPr>
          <p:cNvSpPr txBox="1"/>
          <p:nvPr/>
        </p:nvSpPr>
        <p:spPr>
          <a:xfrm>
            <a:off x="6023128" y="3468399"/>
            <a:ext cx="1870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Always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D3A278-7692-4C49-A865-3FE97B08C753}"/>
              </a:ext>
            </a:extLst>
          </p:cNvPr>
          <p:cNvSpPr txBox="1"/>
          <p:nvPr/>
        </p:nvSpPr>
        <p:spPr>
          <a:xfrm>
            <a:off x="2038705" y="4128714"/>
            <a:ext cx="1870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Never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B9860A-D4A6-4FC9-AC6C-C455CA00B8D4}"/>
              </a:ext>
            </a:extLst>
          </p:cNvPr>
          <p:cNvSpPr txBox="1"/>
          <p:nvPr/>
        </p:nvSpPr>
        <p:spPr>
          <a:xfrm>
            <a:off x="4117876" y="4134058"/>
            <a:ext cx="1870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400798-40B8-454A-A987-358B8BE59009}"/>
              </a:ext>
            </a:extLst>
          </p:cNvPr>
          <p:cNvSpPr txBox="1"/>
          <p:nvPr/>
        </p:nvSpPr>
        <p:spPr>
          <a:xfrm>
            <a:off x="6044055" y="4089666"/>
            <a:ext cx="187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Always (all members are kept in a map)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15C9CC-A6B8-4FDD-AC5B-734BD700025F}"/>
              </a:ext>
            </a:extLst>
          </p:cNvPr>
          <p:cNvSpPr txBox="1"/>
          <p:nvPr/>
        </p:nvSpPr>
        <p:spPr>
          <a:xfrm>
            <a:off x="1970783" y="735758"/>
            <a:ext cx="187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C++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AED6C0-1685-4A2F-9176-5A2B5D2C7258}"/>
              </a:ext>
            </a:extLst>
          </p:cNvPr>
          <p:cNvSpPr txBox="1"/>
          <p:nvPr/>
        </p:nvSpPr>
        <p:spPr>
          <a:xfrm>
            <a:off x="3996357" y="729472"/>
            <a:ext cx="187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Java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4D4785-07D0-427E-9CD3-7261AB852F1E}"/>
              </a:ext>
            </a:extLst>
          </p:cNvPr>
          <p:cNvSpPr txBox="1"/>
          <p:nvPr/>
        </p:nvSpPr>
        <p:spPr>
          <a:xfrm>
            <a:off x="5943600" y="728255"/>
            <a:ext cx="184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5290AE1-43D6-4B46-B5BE-2F0C10C0E3D1}"/>
              </a:ext>
            </a:extLst>
          </p:cNvPr>
          <p:cNvCxnSpPr>
            <a:cxnSpLocks/>
          </p:cNvCxnSpPr>
          <p:nvPr/>
        </p:nvCxnSpPr>
        <p:spPr>
          <a:xfrm>
            <a:off x="236807" y="2834524"/>
            <a:ext cx="76564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3912E5-6310-4090-8696-ECA831637BAF}"/>
              </a:ext>
            </a:extLst>
          </p:cNvPr>
          <p:cNvCxnSpPr>
            <a:cxnSpLocks/>
          </p:cNvCxnSpPr>
          <p:nvPr/>
        </p:nvCxnSpPr>
        <p:spPr>
          <a:xfrm>
            <a:off x="236807" y="3387558"/>
            <a:ext cx="7555896" cy="7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863B21F-4969-45EF-99ED-0564BA45C15E}"/>
              </a:ext>
            </a:extLst>
          </p:cNvPr>
          <p:cNvCxnSpPr>
            <a:cxnSpLocks/>
          </p:cNvCxnSpPr>
          <p:nvPr/>
        </p:nvCxnSpPr>
        <p:spPr>
          <a:xfrm>
            <a:off x="231201" y="4040006"/>
            <a:ext cx="7555896" cy="7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32F921-CFBB-4D07-AFC7-04F0EBB1F4D4}"/>
              </a:ext>
            </a:extLst>
          </p:cNvPr>
          <p:cNvCxnSpPr>
            <a:cxnSpLocks/>
          </p:cNvCxnSpPr>
          <p:nvPr/>
        </p:nvCxnSpPr>
        <p:spPr>
          <a:xfrm>
            <a:off x="232061" y="1114906"/>
            <a:ext cx="7661233" cy="293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822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123950"/>
            <a:ext cx="5181600" cy="2971800"/>
          </a:xfrm>
        </p:spPr>
        <p:txBody>
          <a:bodyPr/>
          <a:lstStyle/>
          <a:p>
            <a:r>
              <a:rPr lang="en-US" dirty="0"/>
              <a:t>Create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9431-284D-43B5-97BB-52944E54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CCA16-333B-4536-BD78-FF763A0AB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47237-33CB-4B3F-816E-28EC11CE0F28}"/>
              </a:ext>
            </a:extLst>
          </p:cNvPr>
          <p:cNvSpPr/>
          <p:nvPr/>
        </p:nvSpPr>
        <p:spPr>
          <a:xfrm>
            <a:off x="436418" y="746198"/>
            <a:ext cx="3429000" cy="20597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logger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RootLogger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logger.setLevel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(DEBUG)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logger.warning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'Bad things!'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logger.debug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'Starting up'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logger.isEnabledFor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(WARN)</a:t>
            </a:r>
          </a:p>
          <a:p>
            <a:pPr>
              <a:lnSpc>
                <a:spcPct val="107000"/>
              </a:lnSpc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EC969C-50A2-4102-8BEB-2223DA909717}"/>
              </a:ext>
            </a:extLst>
          </p:cNvPr>
          <p:cNvSpPr/>
          <p:nvPr/>
        </p:nvSpPr>
        <p:spPr>
          <a:xfrm>
            <a:off x="4114800" y="1202118"/>
            <a:ext cx="4572000" cy="1371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CSVReader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csv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CSVReader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"mydata.csv"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 []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csv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.getNextRow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csv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.close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6E6398-63DD-4B9A-8AF3-B8B9197313EA}"/>
              </a:ext>
            </a:extLst>
          </p:cNvPr>
          <p:cNvSpPr/>
          <p:nvPr/>
        </p:nvSpPr>
        <p:spPr>
          <a:xfrm>
            <a:off x="436418" y="3022203"/>
            <a:ext cx="5964382" cy="1466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RESTClient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client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RESTClient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"https://io.ada.com"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resp = client-&gt;get(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freezer_data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client-&gt;post(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freezer_data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"-10.5"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client;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AEABAF-46F5-4BC1-B866-5424C633965A}"/>
              </a:ext>
            </a:extLst>
          </p:cNvPr>
          <p:cNvSpPr/>
          <p:nvPr/>
        </p:nvSpPr>
        <p:spPr>
          <a:xfrm>
            <a:off x="4613564" y="3478123"/>
            <a:ext cx="4135582" cy="1371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RESTClient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client(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"https://io.ada.com"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resp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freezer_data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client.post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freezer_data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"-10.5"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D32B9-EE70-4CDF-A428-1BEB3ED15039}"/>
              </a:ext>
            </a:extLst>
          </p:cNvPr>
          <p:cNvSpPr txBox="1"/>
          <p:nvPr/>
        </p:nvSpPr>
        <p:spPr>
          <a:xfrm>
            <a:off x="2932885" y="746198"/>
            <a:ext cx="93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3">
                    <a:lumMod val="50000"/>
                  </a:schemeClr>
                </a:solidFill>
              </a:rPr>
              <a:t>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D16CB-A7B9-42DB-ACD8-9AD2F5C00178}"/>
              </a:ext>
            </a:extLst>
          </p:cNvPr>
          <p:cNvSpPr txBox="1"/>
          <p:nvPr/>
        </p:nvSpPr>
        <p:spPr>
          <a:xfrm>
            <a:off x="8204352" y="1202118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435680-7DE4-4C23-886B-BC04EDFDAE06}"/>
              </a:ext>
            </a:extLst>
          </p:cNvPr>
          <p:cNvSpPr txBox="1"/>
          <p:nvPr/>
        </p:nvSpPr>
        <p:spPr>
          <a:xfrm>
            <a:off x="5689752" y="3027381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CAAA62-B262-4F7C-B345-76D0F9121ABA}"/>
              </a:ext>
            </a:extLst>
          </p:cNvPr>
          <p:cNvSpPr txBox="1"/>
          <p:nvPr/>
        </p:nvSpPr>
        <p:spPr>
          <a:xfrm>
            <a:off x="8061528" y="3478123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3A29F-F3C6-486F-9901-B5F55CD71A12}"/>
              </a:ext>
            </a:extLst>
          </p:cNvPr>
          <p:cNvSpPr txBox="1"/>
          <p:nvPr/>
        </p:nvSpPr>
        <p:spPr>
          <a:xfrm>
            <a:off x="1163782" y="590334"/>
            <a:ext cx="93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CREATE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604710-0F5A-4B3C-BE8F-36286840239A}"/>
              </a:ext>
            </a:extLst>
          </p:cNvPr>
          <p:cNvSpPr txBox="1"/>
          <p:nvPr/>
        </p:nvSpPr>
        <p:spPr>
          <a:xfrm>
            <a:off x="836468" y="992374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USE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AF69E-4CA4-474C-A8F6-6F6FC917472B}"/>
              </a:ext>
            </a:extLst>
          </p:cNvPr>
          <p:cNvSpPr txBox="1"/>
          <p:nvPr/>
        </p:nvSpPr>
        <p:spPr>
          <a:xfrm>
            <a:off x="498763" y="2534824"/>
            <a:ext cx="2576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Garbage Collected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C83E75-0F8D-4F3C-8290-A97B68445439}"/>
              </a:ext>
            </a:extLst>
          </p:cNvPr>
          <p:cNvSpPr txBox="1"/>
          <p:nvPr/>
        </p:nvSpPr>
        <p:spPr>
          <a:xfrm>
            <a:off x="5441373" y="1029526"/>
            <a:ext cx="93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CREATE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6596FE-C37E-4248-A99B-93C8303B868D}"/>
              </a:ext>
            </a:extLst>
          </p:cNvPr>
          <p:cNvSpPr txBox="1"/>
          <p:nvPr/>
        </p:nvSpPr>
        <p:spPr>
          <a:xfrm>
            <a:off x="2303318" y="2852088"/>
            <a:ext cx="93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CREATE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8AC9B9-72C2-45FA-91CB-8C8799E5A66C}"/>
              </a:ext>
            </a:extLst>
          </p:cNvPr>
          <p:cNvSpPr txBox="1"/>
          <p:nvPr/>
        </p:nvSpPr>
        <p:spPr>
          <a:xfrm>
            <a:off x="5527964" y="3323144"/>
            <a:ext cx="93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CREATE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1420CC-1E49-463D-BEEA-01D7E33AA877}"/>
              </a:ext>
            </a:extLst>
          </p:cNvPr>
          <p:cNvSpPr txBox="1"/>
          <p:nvPr/>
        </p:nvSpPr>
        <p:spPr>
          <a:xfrm>
            <a:off x="5592041" y="1446111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USE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504EA0-8DA7-4791-A3F3-8211A17E23C0}"/>
              </a:ext>
            </a:extLst>
          </p:cNvPr>
          <p:cNvSpPr txBox="1"/>
          <p:nvPr/>
        </p:nvSpPr>
        <p:spPr>
          <a:xfrm>
            <a:off x="2069523" y="327490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USE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47AE93-7981-4211-85E6-AB1CD02E18D5}"/>
              </a:ext>
            </a:extLst>
          </p:cNvPr>
          <p:cNvSpPr txBox="1"/>
          <p:nvPr/>
        </p:nvSpPr>
        <p:spPr>
          <a:xfrm>
            <a:off x="6198177" y="3714792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USE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A8F588-94B1-45BF-BA63-776CCEA877E3}"/>
              </a:ext>
            </a:extLst>
          </p:cNvPr>
          <p:cNvSpPr txBox="1"/>
          <p:nvPr/>
        </p:nvSpPr>
        <p:spPr>
          <a:xfrm>
            <a:off x="4152900" y="2270552"/>
            <a:ext cx="2576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Garbage Collected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C176E6-5BCF-41BA-863F-DAA6CA803108}"/>
              </a:ext>
            </a:extLst>
          </p:cNvPr>
          <p:cNvSpPr txBox="1"/>
          <p:nvPr/>
        </p:nvSpPr>
        <p:spPr>
          <a:xfrm>
            <a:off x="4637308" y="4560767"/>
            <a:ext cx="2576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Automatic Delete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E6AE4C-7AF0-4BB8-877E-FA190594553F}"/>
              </a:ext>
            </a:extLst>
          </p:cNvPr>
          <p:cNvSpPr txBox="1"/>
          <p:nvPr/>
        </p:nvSpPr>
        <p:spPr>
          <a:xfrm>
            <a:off x="1686444" y="4203897"/>
            <a:ext cx="1328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Manual Delete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34CF1E-C485-4DD0-91D8-EBA5E2E3F4CC}"/>
              </a:ext>
            </a:extLst>
          </p:cNvPr>
          <p:cNvSpPr txBox="1"/>
          <p:nvPr/>
        </p:nvSpPr>
        <p:spPr>
          <a:xfrm>
            <a:off x="2904692" y="2843846"/>
            <a:ext cx="68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(Heap)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2BA129-C87F-4F09-9917-80C952A16573}"/>
              </a:ext>
            </a:extLst>
          </p:cNvPr>
          <p:cNvSpPr txBox="1"/>
          <p:nvPr/>
        </p:nvSpPr>
        <p:spPr>
          <a:xfrm>
            <a:off x="6130662" y="3322418"/>
            <a:ext cx="186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(Stack or nested)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669002-3852-4DF3-B91A-A3E45514F4F0}"/>
              </a:ext>
            </a:extLst>
          </p:cNvPr>
          <p:cNvSpPr txBox="1"/>
          <p:nvPr/>
        </p:nvSpPr>
        <p:spPr>
          <a:xfrm>
            <a:off x="1754765" y="586479"/>
            <a:ext cx="68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(Heap)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76DFAA-4240-43A2-BC56-2A50AD12076B}"/>
              </a:ext>
            </a:extLst>
          </p:cNvPr>
          <p:cNvSpPr txBox="1"/>
          <p:nvPr/>
        </p:nvSpPr>
        <p:spPr>
          <a:xfrm>
            <a:off x="6041448" y="1017451"/>
            <a:ext cx="68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(Heap)</a:t>
            </a:r>
          </a:p>
        </p:txBody>
      </p:sp>
    </p:spTree>
    <p:extLst>
      <p:ext uri="{BB962C8B-B14F-4D97-AF65-F5344CB8AC3E}">
        <p14:creationId xmlns:p14="http://schemas.microsoft.com/office/powerpoint/2010/main" val="1956627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9463-8281-4568-850C-FE2340B3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57151"/>
            <a:ext cx="5410200" cy="609600"/>
          </a:xfrm>
        </p:spPr>
        <p:txBody>
          <a:bodyPr/>
          <a:lstStyle/>
          <a:p>
            <a:r>
              <a:rPr lang="en-US" dirty="0"/>
              <a:t>Defining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63585-EF9C-4DD2-A4A8-05D1CC61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5E5A36-AFF2-4EA3-8715-2BD9B15EB3C4}"/>
              </a:ext>
            </a:extLst>
          </p:cNvPr>
          <p:cNvSpPr/>
          <p:nvPr/>
        </p:nvSpPr>
        <p:spPr>
          <a:xfrm>
            <a:off x="228600" y="470572"/>
            <a:ext cx="4114801" cy="4430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Robot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moveLeftLeg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moveRightLeg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"Beep Beep"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getBatteryLevel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0.0;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moveLeftLeg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moveRightLeg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C76F85-58E8-4B04-9983-BF785E9F929B}"/>
              </a:ext>
            </a:extLst>
          </p:cNvPr>
          <p:cNvSpPr/>
          <p:nvPr/>
        </p:nvSpPr>
        <p:spPr>
          <a:xfrm>
            <a:off x="4800600" y="1427813"/>
            <a:ext cx="3657600" cy="2162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Robot();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.sayHi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.getBatteryLevel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.goTo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(34.738, -86.60);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.moveLeftLeg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FAD0D-95E7-4B56-8FFB-4C89DFC3F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818" y="3273713"/>
            <a:ext cx="3304762" cy="809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67BA97-ED1B-4150-B314-6D7E965D0AEC}"/>
              </a:ext>
            </a:extLst>
          </p:cNvPr>
          <p:cNvSpPr txBox="1"/>
          <p:nvPr/>
        </p:nvSpPr>
        <p:spPr>
          <a:xfrm>
            <a:off x="3860953" y="470572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65BCEA-C27C-441D-B0D7-1FCC453F28E6}"/>
              </a:ext>
            </a:extLst>
          </p:cNvPr>
          <p:cNvSpPr txBox="1"/>
          <p:nvPr/>
        </p:nvSpPr>
        <p:spPr>
          <a:xfrm>
            <a:off x="7061352" y="1456109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1199897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9463-8281-4568-850C-FE2340B3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57151"/>
            <a:ext cx="5410200" cy="609600"/>
          </a:xfrm>
        </p:spPr>
        <p:txBody>
          <a:bodyPr/>
          <a:lstStyle/>
          <a:p>
            <a:r>
              <a:rPr lang="en-US" dirty="0"/>
              <a:t>Defining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63585-EF9C-4DD2-A4A8-05D1CC61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5E5A36-AFF2-4EA3-8715-2BD9B15EB3C4}"/>
              </a:ext>
            </a:extLst>
          </p:cNvPr>
          <p:cNvSpPr/>
          <p:nvPr/>
        </p:nvSpPr>
        <p:spPr>
          <a:xfrm>
            <a:off x="228600" y="214093"/>
            <a:ext cx="4114801" cy="46285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moveLeftLeg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moveRightLeg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"Beep 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Beep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getBatteryLevel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0.0;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moveLeftLeg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moveRightLeg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C76F85-58E8-4B04-9983-BF785E9F929B}"/>
              </a:ext>
            </a:extLst>
          </p:cNvPr>
          <p:cNvSpPr/>
          <p:nvPr/>
        </p:nvSpPr>
        <p:spPr>
          <a:xfrm>
            <a:off x="4800600" y="1427813"/>
            <a:ext cx="3814618" cy="1597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rob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rob-&gt;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charge = rob-&gt;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getBatteryLevel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rob-&gt;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moveLeftLeg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FDDF1B-36F1-46F1-AA24-E702608988BA}"/>
              </a:ext>
            </a:extLst>
          </p:cNvPr>
          <p:cNvSpPr/>
          <p:nvPr/>
        </p:nvSpPr>
        <p:spPr>
          <a:xfrm>
            <a:off x="5382491" y="3094203"/>
            <a:ext cx="3500582" cy="861774"/>
          </a:xfrm>
          <a:prstGeom prst="rect">
            <a:avLst/>
          </a:prstGeom>
          <a:solidFill>
            <a:srgbClr val="FF0000">
              <a:alpha val="31000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error: 'void Robot::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moveLeftLeg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()' is private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void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moveLeftLeg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^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error: within this context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rob-&gt;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moveLeftLeg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7F709-271B-40F7-BB90-16DC59803723}"/>
              </a:ext>
            </a:extLst>
          </p:cNvPr>
          <p:cNvSpPr txBox="1"/>
          <p:nvPr/>
        </p:nvSpPr>
        <p:spPr>
          <a:xfrm>
            <a:off x="3632353" y="214093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B3A02-28DA-4567-B677-D41A98A0E058}"/>
              </a:ext>
            </a:extLst>
          </p:cNvPr>
          <p:cNvSpPr txBox="1"/>
          <p:nvPr/>
        </p:nvSpPr>
        <p:spPr>
          <a:xfrm>
            <a:off x="7904170" y="1427813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2549660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F3F8D36-C2EC-4CFE-AB19-4C74BAF54D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18" y="3161534"/>
            <a:ext cx="2253673" cy="1802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89463-8281-4568-850C-FE2340B3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57151"/>
            <a:ext cx="4572000" cy="609600"/>
          </a:xfrm>
        </p:spPr>
        <p:txBody>
          <a:bodyPr/>
          <a:lstStyle/>
          <a:p>
            <a:r>
              <a:rPr lang="en-US" dirty="0"/>
              <a:t>Defining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63585-EF9C-4DD2-A4A8-05D1CC61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5E5A36-AFF2-4EA3-8715-2BD9B15EB3C4}"/>
              </a:ext>
            </a:extLst>
          </p:cNvPr>
          <p:cNvSpPr/>
          <p:nvPr/>
        </p:nvSpPr>
        <p:spPr>
          <a:xfrm>
            <a:off x="228600" y="503530"/>
            <a:ext cx="4572000" cy="43650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move_left_leg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move_right_leg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say_hi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'Beep Beep'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get_battery_level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0.0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go_to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,lat,lng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move_left_leg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move_right_leg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go_to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,lat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float,lng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float) -&gt;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move_left_leg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move_right_leg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C76F85-58E8-4B04-9983-BF785E9F929B}"/>
              </a:ext>
            </a:extLst>
          </p:cNvPr>
          <p:cNvSpPr/>
          <p:nvPr/>
        </p:nvSpPr>
        <p:spPr>
          <a:xfrm>
            <a:off x="5426703" y="896571"/>
            <a:ext cx="3063824" cy="21226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 = Robot()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rob.say_hi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lev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rob.get_battery_level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rob.go_to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34.738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-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86.60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rob._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move_left_leg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75D60-0D71-4487-80BF-A18909659E55}"/>
              </a:ext>
            </a:extLst>
          </p:cNvPr>
          <p:cNvSpPr txBox="1"/>
          <p:nvPr/>
        </p:nvSpPr>
        <p:spPr>
          <a:xfrm>
            <a:off x="3868067" y="503530"/>
            <a:ext cx="93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3">
                    <a:lumMod val="50000"/>
                  </a:schemeClr>
                </a:solidFill>
              </a:rPr>
              <a:t>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90EA32-AD9A-4465-96EA-7DA5851FDE8C}"/>
              </a:ext>
            </a:extLst>
          </p:cNvPr>
          <p:cNvSpPr txBox="1"/>
          <p:nvPr/>
        </p:nvSpPr>
        <p:spPr>
          <a:xfrm>
            <a:off x="7557994" y="896571"/>
            <a:ext cx="93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3">
                    <a:lumMod val="50000"/>
                  </a:schemeClr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568671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78DDAFAE-E609-4F64-B1C0-AA1A66B77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92" y="201800"/>
            <a:ext cx="2567772" cy="4766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A57D5-AEC0-47E8-BB59-8BC351B8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Islands of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6CBA5-57CA-42BB-85CA-360578531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5385EC-DE92-4561-9446-8067A8C29C93}"/>
              </a:ext>
            </a:extLst>
          </p:cNvPr>
          <p:cNvSpPr/>
          <p:nvPr/>
        </p:nvSpPr>
        <p:spPr>
          <a:xfrm>
            <a:off x="457200" y="760074"/>
            <a:ext cx="3161103" cy="26128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Robot();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.goTo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(20);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.getLocation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Robot();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.goTo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(30);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.getLocation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Robot();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.goTo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(50);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.getLocation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5D4E7-C39A-4E71-8F2D-B7DEE90DB81E}"/>
              </a:ext>
            </a:extLst>
          </p:cNvPr>
          <p:cNvSpPr txBox="1"/>
          <p:nvPr/>
        </p:nvSpPr>
        <p:spPr>
          <a:xfrm>
            <a:off x="3135855" y="760074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41E553-2815-4489-8F8D-72369B934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524134"/>
            <a:ext cx="704554" cy="12648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7119FB-BE52-49D1-BE5F-F35CF3D27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723" y="801717"/>
            <a:ext cx="704554" cy="1264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9EBBDD-5AC8-459F-9C0B-D6EE4E192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723" y="2989104"/>
            <a:ext cx="704554" cy="12648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04A3A3-8F9E-4958-B341-89DD971D1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324" y="892161"/>
            <a:ext cx="1364875" cy="11269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A8196D-86FF-4061-BE58-574AB339A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660" y="3085739"/>
            <a:ext cx="1364874" cy="11269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FF7C05-E10B-4894-B8E8-ADB34CD49B36}"/>
              </a:ext>
            </a:extLst>
          </p:cNvPr>
          <p:cNvSpPr txBox="1"/>
          <p:nvPr/>
        </p:nvSpPr>
        <p:spPr>
          <a:xfrm>
            <a:off x="5260326" y="1109639"/>
            <a:ext cx="105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Location: 20</a:t>
            </a:r>
          </a:p>
          <a:p>
            <a:r>
              <a:rPr lang="en-US" sz="1000" b="1" dirty="0"/>
              <a:t>Battery: 95%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90AAE1-3657-40EB-BB77-27222A52E28A}"/>
              </a:ext>
            </a:extLst>
          </p:cNvPr>
          <p:cNvSpPr txBox="1"/>
          <p:nvPr/>
        </p:nvSpPr>
        <p:spPr>
          <a:xfrm>
            <a:off x="5226770" y="3341744"/>
            <a:ext cx="105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Location: 30</a:t>
            </a:r>
          </a:p>
          <a:p>
            <a:r>
              <a:rPr lang="en-US" sz="1000" b="1" dirty="0"/>
              <a:t>Battery: 63%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278813-9CF4-45B3-8D7D-BF89C0AC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478" y="3607593"/>
            <a:ext cx="1364874" cy="11269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1953E8F-C2BD-486F-ADDB-43838E658272}"/>
              </a:ext>
            </a:extLst>
          </p:cNvPr>
          <p:cNvSpPr txBox="1"/>
          <p:nvPr/>
        </p:nvSpPr>
        <p:spPr>
          <a:xfrm>
            <a:off x="2415526" y="3834365"/>
            <a:ext cx="105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Location: 50</a:t>
            </a:r>
          </a:p>
          <a:p>
            <a:r>
              <a:rPr lang="en-US" sz="1000" b="1" dirty="0"/>
              <a:t>Battery: 5%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4CD694-6959-4AE9-B0DA-E85CE0EF899C}"/>
              </a:ext>
            </a:extLst>
          </p:cNvPr>
          <p:cNvCxnSpPr>
            <a:cxnSpLocks/>
          </p:cNvCxnSpPr>
          <p:nvPr/>
        </p:nvCxnSpPr>
        <p:spPr>
          <a:xfrm>
            <a:off x="1874982" y="1154545"/>
            <a:ext cx="3445163" cy="831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7D92973-69DF-4BC6-B0C6-C1652318EB24}"/>
              </a:ext>
            </a:extLst>
          </p:cNvPr>
          <p:cNvCxnSpPr>
            <a:cxnSpLocks/>
          </p:cNvCxnSpPr>
          <p:nvPr/>
        </p:nvCxnSpPr>
        <p:spPr>
          <a:xfrm>
            <a:off x="1824384" y="2066521"/>
            <a:ext cx="3477289" cy="1378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FBDA23-B22A-4EFC-BA8E-B671633F205E}"/>
              </a:ext>
            </a:extLst>
          </p:cNvPr>
          <p:cNvCxnSpPr>
            <a:cxnSpLocks/>
          </p:cNvCxnSpPr>
          <p:nvPr/>
        </p:nvCxnSpPr>
        <p:spPr>
          <a:xfrm>
            <a:off x="1821027" y="2989104"/>
            <a:ext cx="663555" cy="9086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6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35245-4C72-446B-A2EE-4AEB0C726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57151"/>
            <a:ext cx="5638800" cy="609600"/>
          </a:xfrm>
        </p:spPr>
        <p:txBody>
          <a:bodyPr/>
          <a:lstStyle/>
          <a:p>
            <a:r>
              <a:rPr lang="en-US" dirty="0"/>
              <a:t>Data Members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9A5BD-AC2C-4FED-AD83-589FEF27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D2D98A-C743-495F-BA9F-174F8E330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145" y="1468164"/>
            <a:ext cx="777009" cy="7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DDB8F4-D7C9-453F-9ED0-3B304355D714}"/>
              </a:ext>
            </a:extLst>
          </p:cNvPr>
          <p:cNvSpPr/>
          <p:nvPr/>
        </p:nvSpPr>
        <p:spPr>
          <a:xfrm>
            <a:off x="160591" y="682337"/>
            <a:ext cx="4218709" cy="423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Robot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battery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battery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battery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- 0.10;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/*Robot this*/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battery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battery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- 0.10;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D427A-DCD3-4DA1-80BB-76BCE1B66B12}"/>
              </a:ext>
            </a:extLst>
          </p:cNvPr>
          <p:cNvSpPr/>
          <p:nvPr/>
        </p:nvSpPr>
        <p:spPr>
          <a:xfrm>
            <a:off x="4937990" y="3247325"/>
            <a:ext cx="3977409" cy="1466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(Robot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b="1" dirty="0">
              <a:solidFill>
                <a:srgbClr val="7F0055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(Robot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E17BFB9-0A88-4302-892D-671CED0DB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735" y="1468164"/>
            <a:ext cx="777010" cy="79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2CC522-B3CB-435F-A468-CB6FD2A77B45}"/>
              </a:ext>
            </a:extLst>
          </p:cNvPr>
          <p:cNvSpPr/>
          <p:nvPr/>
        </p:nvSpPr>
        <p:spPr>
          <a:xfrm>
            <a:off x="5348589" y="1131421"/>
            <a:ext cx="2555014" cy="1466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Robot();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.goTo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Robot();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.goTo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(50);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E961B-21EE-4C19-BF1F-349BFB38A30D}"/>
              </a:ext>
            </a:extLst>
          </p:cNvPr>
          <p:cNvSpPr txBox="1"/>
          <p:nvPr/>
        </p:nvSpPr>
        <p:spPr>
          <a:xfrm>
            <a:off x="4392108" y="1580693"/>
            <a:ext cx="105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location: 20</a:t>
            </a:r>
          </a:p>
          <a:p>
            <a:r>
              <a:rPr lang="en-US" sz="1000" b="1" dirty="0"/>
              <a:t>battery: 95%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733F5-3A17-4A40-85D3-45F68DB720D2}"/>
              </a:ext>
            </a:extLst>
          </p:cNvPr>
          <p:cNvSpPr txBox="1"/>
          <p:nvPr/>
        </p:nvSpPr>
        <p:spPr>
          <a:xfrm>
            <a:off x="8160544" y="1580693"/>
            <a:ext cx="90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location: 30</a:t>
            </a:r>
          </a:p>
          <a:p>
            <a:r>
              <a:rPr lang="en-US" sz="1000" b="1" dirty="0"/>
              <a:t>battery: 63%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76198F-0495-4312-8678-10E8DE2B1251}"/>
              </a:ext>
            </a:extLst>
          </p:cNvPr>
          <p:cNvCxnSpPr>
            <a:cxnSpLocks/>
          </p:cNvCxnSpPr>
          <p:nvPr/>
        </p:nvCxnSpPr>
        <p:spPr>
          <a:xfrm flipH="1">
            <a:off x="5208154" y="1243778"/>
            <a:ext cx="324482" cy="22438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3F622B-4201-4550-86EB-91622FAD9AFC}"/>
              </a:ext>
            </a:extLst>
          </p:cNvPr>
          <p:cNvCxnSpPr>
            <a:cxnSpLocks/>
          </p:cNvCxnSpPr>
          <p:nvPr/>
        </p:nvCxnSpPr>
        <p:spPr>
          <a:xfrm flipV="1">
            <a:off x="7383534" y="1580695"/>
            <a:ext cx="777010" cy="400108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A9EF7F-62CB-479C-8B75-D2C93A65EC0D}"/>
              </a:ext>
            </a:extLst>
          </p:cNvPr>
          <p:cNvCxnSpPr>
            <a:cxnSpLocks/>
          </p:cNvCxnSpPr>
          <p:nvPr/>
        </p:nvCxnSpPr>
        <p:spPr>
          <a:xfrm>
            <a:off x="5231462" y="1506212"/>
            <a:ext cx="1769702" cy="18188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4DC468-D034-4140-A9CF-B18D7FC49B9C}"/>
              </a:ext>
            </a:extLst>
          </p:cNvPr>
          <p:cNvCxnSpPr>
            <a:cxnSpLocks/>
          </p:cNvCxnSpPr>
          <p:nvPr/>
        </p:nvCxnSpPr>
        <p:spPr>
          <a:xfrm flipH="1">
            <a:off x="7231446" y="1652715"/>
            <a:ext cx="969289" cy="167237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9BD5B3-C095-4756-BC34-52E93A6441DB}"/>
              </a:ext>
            </a:extLst>
          </p:cNvPr>
          <p:cNvCxnSpPr>
            <a:cxnSpLocks/>
          </p:cNvCxnSpPr>
          <p:nvPr/>
        </p:nvCxnSpPr>
        <p:spPr>
          <a:xfrm flipH="1" flipV="1">
            <a:off x="4921936" y="1780749"/>
            <a:ext cx="998573" cy="17105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BE7D9B-9E7B-47BC-A106-FF1CE17DEA95}"/>
              </a:ext>
            </a:extLst>
          </p:cNvPr>
          <p:cNvCxnSpPr>
            <a:cxnSpLocks/>
          </p:cNvCxnSpPr>
          <p:nvPr/>
        </p:nvCxnSpPr>
        <p:spPr>
          <a:xfrm flipV="1">
            <a:off x="6068291" y="1782618"/>
            <a:ext cx="2225964" cy="171796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D8547E7-B0DD-4D6E-B93D-95CA724E5BFF}"/>
              </a:ext>
            </a:extLst>
          </p:cNvPr>
          <p:cNvSpPr txBox="1"/>
          <p:nvPr/>
        </p:nvSpPr>
        <p:spPr>
          <a:xfrm>
            <a:off x="3896852" y="682337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3A77FE-FBD6-4BDC-8E11-072C3D40A57C}"/>
              </a:ext>
            </a:extLst>
          </p:cNvPr>
          <p:cNvSpPr txBox="1"/>
          <p:nvPr/>
        </p:nvSpPr>
        <p:spPr>
          <a:xfrm>
            <a:off x="7469009" y="1140516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1A864B-A646-4E2A-8B8F-3E88A12EF743}"/>
              </a:ext>
            </a:extLst>
          </p:cNvPr>
          <p:cNvSpPr txBox="1"/>
          <p:nvPr/>
        </p:nvSpPr>
        <p:spPr>
          <a:xfrm>
            <a:off x="8456259" y="3254606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798137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35245-4C72-446B-A2EE-4AEB0C726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57151"/>
            <a:ext cx="5638800" cy="609600"/>
          </a:xfrm>
        </p:spPr>
        <p:txBody>
          <a:bodyPr/>
          <a:lstStyle/>
          <a:p>
            <a:r>
              <a:rPr lang="en-US" dirty="0"/>
              <a:t>Data Members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9A5BD-AC2C-4FED-AD83-589FEF27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D2D98A-C743-495F-BA9F-174F8E330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64" y="3224073"/>
            <a:ext cx="777009" cy="7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DDB8F4-D7C9-453F-9ED0-3B304355D714}"/>
              </a:ext>
            </a:extLst>
          </p:cNvPr>
          <p:cNvSpPr/>
          <p:nvPr/>
        </p:nvSpPr>
        <p:spPr>
          <a:xfrm>
            <a:off x="744462" y="1065881"/>
            <a:ext cx="3454507" cy="16643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Robot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goTo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location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battery = battery -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0.10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get_location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._location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E17BFB9-0A88-4302-892D-671CED0DB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40" y="3224072"/>
            <a:ext cx="777010" cy="91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2CC522-B3CB-435F-A468-CB6FD2A77B45}"/>
              </a:ext>
            </a:extLst>
          </p:cNvPr>
          <p:cNvSpPr/>
          <p:nvPr/>
        </p:nvSpPr>
        <p:spPr>
          <a:xfrm>
            <a:off x="5373036" y="2114550"/>
            <a:ext cx="3085164" cy="20555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 = Robot()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bob.go_to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bob.get_location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Robot()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jan.go_to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50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jan.get_location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bob.color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'Blue'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bob._location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E961B-21EE-4C19-BF1F-349BFB38A30D}"/>
              </a:ext>
            </a:extLst>
          </p:cNvPr>
          <p:cNvSpPr txBox="1"/>
          <p:nvPr/>
        </p:nvSpPr>
        <p:spPr>
          <a:xfrm>
            <a:off x="736353" y="3508478"/>
            <a:ext cx="1059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location: 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733F5-3A17-4A40-85D3-45F68DB720D2}"/>
              </a:ext>
            </a:extLst>
          </p:cNvPr>
          <p:cNvSpPr txBox="1"/>
          <p:nvPr/>
        </p:nvSpPr>
        <p:spPr>
          <a:xfrm>
            <a:off x="3466932" y="3623136"/>
            <a:ext cx="90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location: 30</a:t>
            </a:r>
          </a:p>
          <a:p>
            <a:r>
              <a:rPr lang="en-US" sz="1000" b="1" dirty="0"/>
              <a:t>color: 'Blue'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76198F-0495-4312-8678-10E8DE2B1251}"/>
              </a:ext>
            </a:extLst>
          </p:cNvPr>
          <p:cNvCxnSpPr>
            <a:cxnSpLocks/>
          </p:cNvCxnSpPr>
          <p:nvPr/>
        </p:nvCxnSpPr>
        <p:spPr>
          <a:xfrm flipH="1">
            <a:off x="1122204" y="1890164"/>
            <a:ext cx="1128386" cy="161831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3F622B-4201-4550-86EB-91622FAD9AFC}"/>
              </a:ext>
            </a:extLst>
          </p:cNvPr>
          <p:cNvCxnSpPr>
            <a:cxnSpLocks/>
          </p:cNvCxnSpPr>
          <p:nvPr/>
        </p:nvCxnSpPr>
        <p:spPr>
          <a:xfrm flipH="1" flipV="1">
            <a:off x="2250590" y="1705261"/>
            <a:ext cx="1803503" cy="1501503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A9EF7F-62CB-479C-8B75-D2C93A65EC0D}"/>
              </a:ext>
            </a:extLst>
          </p:cNvPr>
          <p:cNvCxnSpPr>
            <a:cxnSpLocks/>
            <a:endCxn id="1026" idx="0"/>
          </p:cNvCxnSpPr>
          <p:nvPr/>
        </p:nvCxnSpPr>
        <p:spPr>
          <a:xfrm flipH="1">
            <a:off x="1137369" y="2256617"/>
            <a:ext cx="4254418" cy="9674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4DC468-D034-4140-A9CF-B18D7FC49B9C}"/>
              </a:ext>
            </a:extLst>
          </p:cNvPr>
          <p:cNvCxnSpPr>
            <a:cxnSpLocks/>
          </p:cNvCxnSpPr>
          <p:nvPr/>
        </p:nvCxnSpPr>
        <p:spPr>
          <a:xfrm flipH="1">
            <a:off x="4225065" y="3062650"/>
            <a:ext cx="1212077" cy="30349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9BD5B3-C095-4756-BC34-52E93A6441DB}"/>
              </a:ext>
            </a:extLst>
          </p:cNvPr>
          <p:cNvCxnSpPr>
            <a:cxnSpLocks/>
            <a:stCxn id="1026" idx="0"/>
          </p:cNvCxnSpPr>
          <p:nvPr/>
        </p:nvCxnSpPr>
        <p:spPr>
          <a:xfrm flipV="1">
            <a:off x="1137369" y="1625805"/>
            <a:ext cx="950980" cy="15982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BE7D9B-9E7B-47BC-A106-FF1CE17DEA95}"/>
              </a:ext>
            </a:extLst>
          </p:cNvPr>
          <p:cNvCxnSpPr>
            <a:cxnSpLocks/>
          </p:cNvCxnSpPr>
          <p:nvPr/>
        </p:nvCxnSpPr>
        <p:spPr>
          <a:xfrm>
            <a:off x="2336473" y="1890164"/>
            <a:ext cx="1434011" cy="173050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11F6584-386F-4098-9886-F53C5790BBC0}"/>
              </a:ext>
            </a:extLst>
          </p:cNvPr>
          <p:cNvSpPr txBox="1"/>
          <p:nvPr/>
        </p:nvSpPr>
        <p:spPr>
          <a:xfrm>
            <a:off x="3266436" y="1092587"/>
            <a:ext cx="93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3">
                    <a:lumMod val="50000"/>
                  </a:schemeClr>
                </a:solidFill>
              </a:rPr>
              <a:t>Python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68AD15-E123-409B-A071-8B163FE3A535}"/>
              </a:ext>
            </a:extLst>
          </p:cNvPr>
          <p:cNvSpPr txBox="1"/>
          <p:nvPr/>
        </p:nvSpPr>
        <p:spPr>
          <a:xfrm>
            <a:off x="7515312" y="2133507"/>
            <a:ext cx="93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3">
                    <a:lumMod val="50000"/>
                  </a:schemeClr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4065541066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27196</TotalTime>
  <Words>1875</Words>
  <Application>Microsoft Office PowerPoint</Application>
  <PresentationFormat>On-screen Show (16:9)</PresentationFormat>
  <Paragraphs>414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Consolas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Object Basics</vt:lpstr>
      <vt:lpstr>See Also</vt:lpstr>
      <vt:lpstr>Using Objects</vt:lpstr>
      <vt:lpstr>Defining Classes</vt:lpstr>
      <vt:lpstr>Defining Classes</vt:lpstr>
      <vt:lpstr>Defining Classes</vt:lpstr>
      <vt:lpstr>Islands of Data</vt:lpstr>
      <vt:lpstr>Data Members</vt:lpstr>
      <vt:lpstr>Data Members</vt:lpstr>
      <vt:lpstr>What Time is It?</vt:lpstr>
      <vt:lpstr>Cost Analysis</vt:lpstr>
      <vt:lpstr>Public API</vt:lpstr>
      <vt:lpstr>Terminology</vt:lpstr>
      <vt:lpstr>Naming Conventions</vt:lpstr>
      <vt:lpstr>Comparing Mechanics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574</cp:revision>
  <cp:lastPrinted>2018-07-29T22:26:15Z</cp:lastPrinted>
  <dcterms:created xsi:type="dcterms:W3CDTF">2015-07-04T21:12:26Z</dcterms:created>
  <dcterms:modified xsi:type="dcterms:W3CDTF">2020-04-14T23:12:29Z</dcterms:modified>
</cp:coreProperties>
</file>